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42"/>
  </p:notesMasterIdLst>
  <p:handoutMasterIdLst>
    <p:handoutMasterId r:id="rId43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73" r:id="rId16"/>
    <p:sldId id="347" r:id="rId17"/>
    <p:sldId id="351" r:id="rId18"/>
    <p:sldId id="354" r:id="rId19"/>
    <p:sldId id="350" r:id="rId20"/>
    <p:sldId id="374" r:id="rId21"/>
    <p:sldId id="352" r:id="rId22"/>
    <p:sldId id="376" r:id="rId23"/>
    <p:sldId id="356" r:id="rId24"/>
    <p:sldId id="357" r:id="rId25"/>
    <p:sldId id="366" r:id="rId26"/>
    <p:sldId id="371" r:id="rId27"/>
    <p:sldId id="336" r:id="rId28"/>
    <p:sldId id="364" r:id="rId29"/>
    <p:sldId id="365" r:id="rId30"/>
    <p:sldId id="372" r:id="rId31"/>
    <p:sldId id="375" r:id="rId32"/>
    <p:sldId id="370" r:id="rId33"/>
    <p:sldId id="378" r:id="rId34"/>
    <p:sldId id="368" r:id="rId35"/>
    <p:sldId id="377" r:id="rId36"/>
    <p:sldId id="380" r:id="rId37"/>
    <p:sldId id="381" r:id="rId38"/>
    <p:sldId id="379" r:id="rId39"/>
    <p:sldId id="367" r:id="rId40"/>
    <p:sldId id="353" r:id="rId41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73"/>
            <p14:sldId id="347"/>
            <p14:sldId id="351"/>
            <p14:sldId id="354"/>
            <p14:sldId id="350"/>
            <p14:sldId id="374"/>
            <p14:sldId id="352"/>
            <p14:sldId id="376"/>
            <p14:sldId id="356"/>
            <p14:sldId id="357"/>
            <p14:sldId id="366"/>
            <p14:sldId id="371"/>
            <p14:sldId id="336"/>
            <p14:sldId id="364"/>
            <p14:sldId id="365"/>
            <p14:sldId id="372"/>
            <p14:sldId id="375"/>
            <p14:sldId id="370"/>
            <p14:sldId id="378"/>
            <p14:sldId id="368"/>
            <p14:sldId id="377"/>
            <p14:sldId id="380"/>
            <p14:sldId id="381"/>
            <p14:sldId id="379"/>
            <p14:sldId id="367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5" autoAdjust="0"/>
    <p:restoredTop sz="99158" autoAdjust="0"/>
  </p:normalViewPr>
  <p:slideViewPr>
    <p:cSldViewPr snapToGrid="0" showGuides="1">
      <p:cViewPr varScale="1">
        <p:scale>
          <a:sx n="82" d="100"/>
          <a:sy n="82" d="100"/>
        </p:scale>
        <p:origin x="-456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06.08.17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06.08.17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Case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388122"/>
            <a:ext cx="4401893" cy="926339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</a:t>
            </a:r>
            <a:r>
              <a:rPr lang="de-DE" altLang="zh-CN" dirty="0" smtClean="0"/>
              <a:t>Use Cases 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Function </a:t>
            </a:r>
            <a:r>
              <a:rPr kumimoji="1" lang="de-DE" altLang="zh-CN" sz="2000" dirty="0"/>
              <a:t>layer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    Survivability </a:t>
            </a:r>
            <a:r>
              <a:rPr kumimoji="1" lang="en-US" altLang="zh-CN" sz="2000" dirty="0"/>
              <a:t>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</a:t>
            </a:r>
            <a:r>
              <a:rPr lang="en-US" altLang="zh-CN" sz="2400" dirty="0" smtClean="0"/>
              <a:t>single physical </a:t>
            </a:r>
            <a:r>
              <a:rPr lang="en-US" altLang="zh-CN" sz="2400" dirty="0"/>
              <a:t>components (</a:t>
            </a:r>
            <a:r>
              <a:rPr lang="en-US" altLang="zh-CN" sz="2400" dirty="0" smtClean="0"/>
              <a:t>actor) </a:t>
            </a:r>
            <a:r>
              <a:rPr lang="en-US" altLang="zh-CN" sz="2400" dirty="0"/>
              <a:t>failure on overall </a:t>
            </a:r>
            <a:r>
              <a:rPr lang="en-US" altLang="zh-CN" sz="2400" dirty="0" smtClean="0"/>
              <a:t>system using SCPN through PIPE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 —— 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" y="801076"/>
            <a:ext cx="7815384" cy="527538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6037384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PIPE(</a:t>
            </a:r>
            <a:r>
              <a:rPr kumimoji="1" lang="en-US" altLang="zh-CN" dirty="0" smtClean="0"/>
              <a:t>total</a:t>
            </a:r>
            <a:r>
              <a:rPr kumimoji="1" lang="de-DE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smtClean="0"/>
              <a:t>Centralized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smtClean="0"/>
              <a:t>Coordination take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place at the control center level, </a:t>
            </a:r>
            <a:r>
              <a:rPr lang="en-US" altLang="zh-CN" sz="2000" dirty="0" smtClean="0"/>
              <a:t>in </a:t>
            </a:r>
            <a:r>
              <a:rPr lang="de-DE" altLang="zh-CN" sz="2000" dirty="0" smtClean="0"/>
              <a:t>the </a:t>
            </a:r>
            <a:r>
              <a:rPr lang="de-DE" altLang="zh-CN" sz="2000" dirty="0"/>
              <a:t>so-called </a:t>
            </a:r>
            <a:r>
              <a:rPr lang="de-DE" altLang="zh-CN" sz="2000" dirty="0" smtClean="0"/>
              <a:t>Distribution Management </a:t>
            </a:r>
            <a:r>
              <a:rPr lang="de-DE" altLang="zh-CN" sz="2000" dirty="0"/>
              <a:t>S</a:t>
            </a:r>
            <a:r>
              <a:rPr lang="de-DE" altLang="zh-CN" sz="2000" dirty="0" smtClean="0"/>
              <a:t>ystem </a:t>
            </a:r>
            <a:r>
              <a:rPr lang="de-DE" altLang="zh-CN" sz="2000" dirty="0"/>
              <a:t>(DMS) </a:t>
            </a:r>
          </a:p>
          <a:p>
            <a:pPr lvl="1"/>
            <a:r>
              <a:rPr lang="de-DE" altLang="zh-CN" sz="2000" dirty="0"/>
              <a:t>Centralized data </a:t>
            </a:r>
            <a:r>
              <a:rPr lang="de-DE" altLang="zh-CN" sz="2000" dirty="0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level, PSAUs </a:t>
            </a:r>
            <a:r>
              <a:rPr lang="de-DE" altLang="zh-CN" sz="1800" dirty="0"/>
              <a:t>are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for the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and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the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to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</a:t>
            </a:r>
            <a:r>
              <a:rPr lang="de-DE" altLang="zh-CN" sz="1800" dirty="0" err="1"/>
              <a:t>communication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burden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thanks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to the local data processing and </a:t>
            </a:r>
            <a:r>
              <a:rPr lang="de-DE" altLang="zh-CN" sz="1800" dirty="0" smtClean="0"/>
              <a:t>control</a:t>
            </a:r>
          </a:p>
          <a:p>
            <a:pPr lvl="1"/>
            <a:r>
              <a:rPr lang="de-DE" altLang="zh-CN" sz="1800" dirty="0" smtClean="0"/>
              <a:t>Maintaining </a:t>
            </a:r>
            <a:r>
              <a:rPr lang="de-DE" altLang="zh-CN" sz="1800" dirty="0"/>
              <a:t>the possibility to </a:t>
            </a:r>
            <a:r>
              <a:rPr lang="de-DE" altLang="zh-CN" sz="1800" dirty="0" smtClean="0"/>
              <a:t>coordinate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smtClean="0"/>
              <a:t>guarantees </a:t>
            </a:r>
            <a:r>
              <a:rPr lang="de-DE" altLang="zh-CN" sz="1800" dirty="0"/>
              <a:t>effective monitoring and control functionalities within shorter time frames than CA approaches and with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dependability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442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Setting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359507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We separate 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Sensor, </a:t>
            </a:r>
            <a:r>
              <a:rPr lang="en-US" altLang="zh-CN" sz="2200" dirty="0" smtClean="0"/>
              <a:t> IED</a:t>
            </a:r>
            <a:r>
              <a:rPr lang="de-DE" altLang="zh-CN" sz="2200" dirty="0" smtClean="0"/>
              <a:t>, PSAU </a:t>
            </a:r>
            <a:r>
              <a:rPr lang="en-US" altLang="zh-CN" sz="2200" dirty="0" smtClean="0"/>
              <a:t>and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</a:rPr>
              <a:t>DMS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de-DE" altLang="zh-CN" sz="2200" dirty="0" smtClean="0"/>
              <a:t>into </a:t>
            </a:r>
            <a:r>
              <a:rPr lang="de-DE" altLang="zh-CN" sz="2200" dirty="0"/>
              <a:t>two states : normal operating mode (on) and </a:t>
            </a:r>
            <a:r>
              <a:rPr lang="de-DE" altLang="zh-CN" sz="2200" dirty="0" smtClean="0"/>
              <a:t>failing </a:t>
            </a:r>
            <a:r>
              <a:rPr lang="de-DE" altLang="zh-CN" sz="2200" dirty="0"/>
              <a:t>down mode (down)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Here </a:t>
            </a:r>
            <a:r>
              <a:rPr lang="de-DE" altLang="zh-CN" sz="2200" dirty="0"/>
              <a:t>are 8 places corresponding to different states in STPN: Sensor_on, Sensor_down, IED_on, IED_down, PSAU_on, PSAU_down, DMS_on, DMS_down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T</a:t>
            </a:r>
            <a:r>
              <a:rPr lang="en-US" altLang="zh-CN" sz="2200" dirty="0" err="1" smtClean="0"/>
              <a:t>hree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common ways for destroying the components: communication link failure, device physically breakdown and data corruption, which are separately denoted by transitions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CLF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DC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DPB</a:t>
            </a:r>
            <a:r>
              <a:rPr lang="en-US" altLang="zh-CN" sz="2200" dirty="0" smtClean="0"/>
              <a:t>.PSAU </a:t>
            </a:r>
            <a:r>
              <a:rPr lang="en-US" altLang="zh-CN" sz="2200" dirty="0"/>
              <a:t>has a particular cause of failure</a:t>
            </a:r>
            <a:r>
              <a:rPr lang="zh-CN" altLang="en-US" sz="2200" dirty="0"/>
              <a:t>：</a:t>
            </a:r>
            <a:r>
              <a:rPr lang="en-US" altLang="zh-CN" sz="2200" dirty="0"/>
              <a:t>database hacked denoted by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DH.</a:t>
            </a:r>
            <a:endParaRPr lang="de-DE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9" y="4181231"/>
            <a:ext cx="5881280" cy="1734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6924" y="5959231"/>
            <a:ext cx="2444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/>
              <a:t>The Firing Rates of Transitions 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19487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DGs  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chain 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</a:t>
            </a:r>
            <a:r>
              <a:rPr lang="en-US" altLang="zh-CN" sz="2000" dirty="0" smtClean="0"/>
              <a:t>-state </a:t>
            </a:r>
            <a:r>
              <a:rPr lang="en-US" altLang="zh-CN" sz="2000" dirty="0"/>
              <a:t>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results (steady</a:t>
            </a:r>
            <a:r>
              <a:rPr lang="en-US" altLang="zh-CN" sz="2000" dirty="0"/>
              <a:t>-state </a:t>
            </a:r>
            <a:r>
              <a:rPr lang="en-US" altLang="zh-CN" sz="2000" dirty="0" smtClean="0"/>
              <a:t>failure probability</a:t>
            </a:r>
            <a:r>
              <a:rPr lang="en-US" altLang="zh-CN" sz="2000" dirty="0"/>
              <a:t>)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" y="3077307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  <p:pic>
        <p:nvPicPr>
          <p:cNvPr id="3" name="图片 2" descr="Snip20170804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2" y="5233866"/>
            <a:ext cx="283699" cy="2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Dependability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611078"/>
            <a:ext cx="8496233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</a:t>
            </a:r>
            <a:r>
              <a:rPr lang="en-US" altLang="zh-CN" sz="2000" dirty="0" smtClean="0"/>
              <a:t>security.</a:t>
            </a:r>
            <a:endParaRPr lang="en-US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function 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845229"/>
            <a:ext cx="6526286" cy="16752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27" y="2774462"/>
            <a:ext cx="713334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6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3494"/>
            <a:ext cx="7730525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50" y="4792996"/>
            <a:ext cx="6911529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</a:t>
            </a:r>
            <a:r>
              <a:rPr lang="de-DE" altLang="zh-CN" sz="2000" dirty="0" smtClean="0">
                <a:solidFill>
                  <a:srgbClr val="FF0000"/>
                </a:solidFill>
              </a:rPr>
              <a:t>(monitoring, control)</a:t>
            </a:r>
            <a:r>
              <a:rPr lang="en-US" altLang="zh-CN" sz="2000" dirty="0" smtClean="0">
                <a:solidFill>
                  <a:srgbClr val="FF0000"/>
                </a:solidFill>
              </a:rPr>
              <a:t>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52710"/>
            <a:ext cx="8600995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86" y="4745443"/>
            <a:ext cx="7229418" cy="14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33648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PSAU-double </a:t>
            </a:r>
            <a:r>
              <a:rPr lang="en-US" altLang="zh-CN" sz="2000" dirty="0" smtClean="0"/>
              <a:t>virtualization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IED, one PSAU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</a:t>
            </a:r>
            <a:r>
              <a:rPr lang="en-US" altLang="zh-CN" sz="2000" dirty="0" smtClean="0"/>
              <a:t>ouble virtualization: separate the </a:t>
            </a:r>
            <a:r>
              <a:rPr lang="de-DE" altLang="zh-CN" sz="2000" dirty="0" smtClean="0"/>
              <a:t>of </a:t>
            </a:r>
            <a:r>
              <a:rPr lang="de-DE" altLang="zh-CN" sz="2000" dirty="0"/>
              <a:t>the </a:t>
            </a:r>
            <a:r>
              <a:rPr lang="de-DE" altLang="zh-CN" sz="2000" dirty="0" smtClean="0"/>
              <a:t>distribution </a:t>
            </a:r>
            <a:r>
              <a:rPr lang="de-DE" altLang="zh-CN" sz="2000" dirty="0"/>
              <a:t>automation </a:t>
            </a:r>
            <a:r>
              <a:rPr lang="de-DE" altLang="zh-CN" sz="2000" dirty="0" smtClean="0"/>
              <a:t>functions from </a:t>
            </a:r>
            <a:r>
              <a:rPr lang="en-US" altLang="zh-CN" sz="2000" dirty="0" smtClean="0"/>
              <a:t>the </a:t>
            </a:r>
            <a:r>
              <a:rPr lang="de-DE" altLang="zh-CN" sz="2000" dirty="0" smtClean="0"/>
              <a:t>database </a:t>
            </a:r>
            <a:r>
              <a:rPr lang="de-DE" altLang="zh-CN" sz="2000" dirty="0"/>
              <a:t>used to store the measurement </a:t>
            </a:r>
            <a:r>
              <a:rPr lang="de-DE" altLang="zh-CN" sz="2000" dirty="0" smtClean="0"/>
              <a:t>values.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79" y="2060111"/>
            <a:ext cx="5348021" cy="2524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5" y="4553930"/>
            <a:ext cx="7442470" cy="181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662114"/>
            <a:ext cx="7704152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1" y="4554982"/>
            <a:ext cx="7696977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5" y="1793673"/>
            <a:ext cx="8496548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0" y="4522950"/>
            <a:ext cx="8095846" cy="16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803302"/>
            <a:ext cx="8209480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3" y="4650153"/>
            <a:ext cx="7507625" cy="15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six separated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three PSAUs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34000"/>
            <a:ext cx="7776307" cy="3155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0" y="4826000"/>
            <a:ext cx="6796338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</a:t>
            </a:r>
            <a:r>
              <a:rPr lang="en-US" altLang="zh-CN" sz="2400" dirty="0" smtClean="0">
                <a:solidFill>
                  <a:prstClr val="black"/>
                </a:solidFill>
              </a:rPr>
              <a:t>generations (DGs</a:t>
            </a:r>
            <a:r>
              <a:rPr lang="en-US" altLang="zh-CN" sz="2400" dirty="0">
                <a:solidFill>
                  <a:prstClr val="black"/>
                </a:solidFill>
              </a:rPr>
              <a:t>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control complexity </a:t>
            </a:r>
            <a:r>
              <a:rPr lang="en-US" altLang="zh-CN" sz="2400" dirty="0"/>
              <a:t>due to</a:t>
            </a:r>
            <a:r>
              <a:rPr lang="en-US" altLang="zh-CN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/>
              <a:t>KPI: Key Performance Indicator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556573" cy="5342032"/>
          </a:xfrm>
        </p:spPr>
        <p:txBody>
          <a:bodyPr/>
          <a:lstStyle/>
          <a:p>
            <a:r>
              <a:rPr lang="en-US" altLang="zh-CN" sz="2000" dirty="0" smtClean="0"/>
              <a:t>1.Reliability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 smtClean="0"/>
              <a:t>capability of each component </a:t>
            </a:r>
            <a:r>
              <a:rPr lang="en-US" altLang="zh-CN" sz="2000" dirty="0"/>
              <a:t>to continuously provide services without failures.</a:t>
            </a:r>
          </a:p>
          <a:p>
            <a:pPr marL="216100" lvl="1" indent="0">
              <a:buNone/>
            </a:pPr>
            <a:endParaRPr lang="en-US" altLang="zh-CN" sz="2000" dirty="0"/>
          </a:p>
          <a:p>
            <a:endParaRPr lang="de-DE" altLang="zh-CN" sz="2000" dirty="0"/>
          </a:p>
          <a:p>
            <a:pPr marL="0" indent="0">
              <a:buNone/>
            </a:pPr>
            <a:r>
              <a:rPr lang="de-DE" altLang="zh-CN" sz="2000" dirty="0" smtClean="0"/>
              <a:t>     </a:t>
            </a:r>
            <a:endParaRPr lang="en-US" altLang="zh-CN" sz="2000" dirty="0" smtClean="0"/>
          </a:p>
          <a:p>
            <a:endParaRPr lang="en-US" altLang="zh-CN" sz="2000" dirty="0"/>
          </a:p>
          <a:p>
            <a:pPr lvl="0">
              <a:buClr>
                <a:srgbClr val="DD402D"/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2.Availability: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the resilience of correct services for some critical components.</a:t>
            </a:r>
          </a:p>
          <a:p>
            <a:pPr marL="0" lvl="0" indent="0">
              <a:buClr>
                <a:srgbClr val="DD402D"/>
              </a:buClr>
              <a:buNone/>
            </a:pPr>
            <a:r>
              <a:rPr lang="en-US" altLang="zh-CN" sz="2400" dirty="0" smtClean="0"/>
              <a:t>   </a:t>
            </a:r>
            <a:endParaRPr lang="de-DE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99" y="1890236"/>
            <a:ext cx="6861071" cy="12851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7" y="4197088"/>
            <a:ext cx="7011039" cy="20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KPI</a:t>
            </a:r>
            <a:br>
              <a:rPr lang="en-US" altLang="zh-CN" dirty="0" smtClean="0"/>
            </a:br>
            <a:r>
              <a:rPr lang="en-US" altLang="zh-CN" dirty="0" smtClean="0"/>
              <a:t>Reliability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69859" y="847116"/>
            <a:ext cx="8496233" cy="173964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The steady state reliability </a:t>
            </a:r>
            <a:r>
              <a:rPr lang="en-US" altLang="zh-CN" sz="2000" b="1" i="1" dirty="0" smtClean="0"/>
              <a:t>Rel</a:t>
            </a:r>
            <a:r>
              <a:rPr lang="en-US" altLang="zh-CN" sz="2000" dirty="0" smtClean="0"/>
              <a:t> is 0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/>
              <a:t>We </a:t>
            </a:r>
            <a:r>
              <a:rPr lang="en-US" altLang="zh-CN" sz="2000" dirty="0" smtClean="0"/>
              <a:t>can </a:t>
            </a:r>
            <a:r>
              <a:rPr lang="de-DE" altLang="zh-CN" sz="2000" dirty="0" smtClean="0"/>
              <a:t>only consider the transient </a:t>
            </a:r>
            <a:r>
              <a:rPr lang="en-US" altLang="zh-CN" sz="2000" dirty="0" smtClean="0"/>
              <a:t>reliability </a:t>
            </a:r>
            <a:r>
              <a:rPr lang="en-US" altLang="zh-CN" sz="2000" b="1" i="1" dirty="0" smtClean="0"/>
              <a:t>R</a:t>
            </a:r>
            <a:r>
              <a:rPr lang="de-DE" altLang="zh-CN" sz="2000" b="1" i="1" dirty="0" smtClean="0"/>
              <a:t>(t).</a:t>
            </a:r>
          </a:p>
          <a:p>
            <a:pPr marL="342900" indent="-342900">
              <a:buFont typeface="Wingdings" charset="2"/>
              <a:buChar char="n"/>
            </a:pPr>
            <a:endParaRPr lang="en-US" altLang="zh-CN" sz="2000" b="1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80" y="1502486"/>
            <a:ext cx="4949393" cy="2912037"/>
          </a:xfrm>
          <a:prstGeom prst="rect">
            <a:avLst/>
          </a:prstGeom>
        </p:spPr>
      </p:pic>
      <p:pic>
        <p:nvPicPr>
          <p:cNvPr id="8" name="图片 7" descr="Snip20170805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96" y="1517976"/>
            <a:ext cx="4921401" cy="2895566"/>
          </a:xfrm>
          <a:prstGeom prst="rect">
            <a:avLst/>
          </a:prstGeom>
        </p:spPr>
      </p:pic>
      <p:sp>
        <p:nvSpPr>
          <p:cNvPr id="9" name="Textplatzhalter 2"/>
          <p:cNvSpPr txBox="1">
            <a:spLocks/>
          </p:cNvSpPr>
          <p:nvPr/>
        </p:nvSpPr>
        <p:spPr>
          <a:xfrm>
            <a:off x="329328" y="4863720"/>
            <a:ext cx="8496233" cy="146901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From equations </a:t>
            </a:r>
            <a:r>
              <a:rPr lang="de-DE" altLang="zh-CN" sz="2000" dirty="0" smtClean="0"/>
              <a:t>(7) and (8) we can calculate the availability of each use case.</a:t>
            </a:r>
            <a:endParaRPr lang="de-DE" altLang="zh-CN" sz="2000" b="1" i="1" dirty="0" smtClean="0"/>
          </a:p>
          <a:p>
            <a:pPr marL="342900" indent="-342900">
              <a:buFont typeface="Wingdings" charset="2"/>
              <a:buChar char="n"/>
            </a:pPr>
            <a:endParaRPr lang="en-US" altLang="zh-CN" sz="2000" b="1" i="1" dirty="0"/>
          </a:p>
        </p:txBody>
      </p:sp>
    </p:spTree>
    <p:extLst>
      <p:ext uri="{BB962C8B-B14F-4D97-AF65-F5344CB8AC3E}">
        <p14:creationId xmlns:p14="http://schemas.microsoft.com/office/powerpoint/2010/main" val="8101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5"/>
            <a:ext cx="8554850" cy="1723721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Compared with centralized automation</a:t>
            </a:r>
            <a:r>
              <a:rPr lang="de-DE" altLang="zh-CN" sz="2000" dirty="0">
                <a:solidFill>
                  <a:prstClr val="black"/>
                </a:solidFill>
                <a:latin typeface="Arial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IDE4L significantly improve the availability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most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use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cases.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Availability of a few use cases decrease, which can be avoided through following protection approaches.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" y="2658816"/>
            <a:ext cx="8193396" cy="28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544048" cy="5177693"/>
          </a:xfrm>
        </p:spPr>
        <p:txBody>
          <a:bodyPr/>
          <a:lstStyle/>
          <a:p>
            <a:r>
              <a:rPr lang="en-US" altLang="zh-CN" sz="2000" dirty="0"/>
              <a:t>The functional separation on IED can significantly improve the reliability of sensor, especially for CCPC. But the PSAU migration can also play the same role.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2" y="2281811"/>
            <a:ext cx="8219591" cy="26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36436"/>
            <a:ext cx="8554850" cy="91388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PSAU double virtualization can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slightly decrease risks of MVPC, MVRTM, MVSE,MVSF in case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IED,PSAU and DMS failures.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3" y="2122622"/>
            <a:ext cx="8205166" cy="27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4901" y="836436"/>
            <a:ext cx="8554850" cy="1053290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PSAU migration is the most effective means of protection, with a strong protective effect all use cases of IED and PSAU.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7" y="1907443"/>
            <a:ext cx="8336334" cy="272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924" y="758988"/>
            <a:ext cx="8554850" cy="882905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DMS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backup strategy is most targeted for the protection of DMS</a:t>
            </a:r>
            <a:r>
              <a:rPr lang="zh-CN" altLang="en-US" sz="200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especially irreplaceable for NDU.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7" y="2038776"/>
            <a:ext cx="8245173" cy="26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82905"/>
            <a:ext cx="8554850" cy="913883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Bad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/Missing data detection/correction mainly protects MVSE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.</a:t>
            </a:r>
            <a:r>
              <a:rPr lang="en-US" altLang="zh-CN" sz="2000" dirty="0"/>
              <a:t> But the cost is to slightly reduce the </a:t>
            </a:r>
            <a:r>
              <a:rPr lang="en-US" altLang="zh-CN" sz="2000" dirty="0" smtClean="0"/>
              <a:t>availability </a:t>
            </a:r>
            <a:r>
              <a:rPr lang="en-US" altLang="zh-CN" sz="2000" dirty="0"/>
              <a:t>of several other use cases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7" y="1933685"/>
            <a:ext cx="8386121" cy="27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</a:t>
            </a:r>
            <a:r>
              <a:rPr lang="en-US" altLang="zh-CN" sz="2000" dirty="0" smtClean="0"/>
              <a:t>study </a:t>
            </a:r>
            <a:r>
              <a:rPr lang="en-US" altLang="zh-CN" sz="2000" dirty="0"/>
              <a:t>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smtClean="0"/>
              <a:t>modeling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</a:t>
            </a:r>
            <a:r>
              <a:rPr lang="en-US" altLang="zh-CN" sz="2400" dirty="0" smtClean="0"/>
              <a:t>  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</a:t>
            </a:r>
            <a:r>
              <a:rPr lang="en-US" altLang="zh-CN" sz="2400" dirty="0" smtClean="0"/>
              <a:t>  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 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smtClean="0"/>
              <a:t>Centralized A</a:t>
            </a:r>
            <a:r>
              <a:rPr lang="en-US" altLang="zh-CN" sz="2400" dirty="0" smtClean="0"/>
              <a:t>utomation system</a:t>
            </a:r>
            <a:r>
              <a:rPr lang="de-DE" altLang="zh-CN" sz="2400" dirty="0" smtClean="0"/>
              <a:t> </a:t>
            </a:r>
            <a:r>
              <a:rPr lang="en-US" altLang="zh-CN" sz="2400" dirty="0" smtClean="0"/>
              <a:t>v</a:t>
            </a:r>
            <a:r>
              <a:rPr lang="de-DE" altLang="zh-CN" sz="2400" dirty="0" smtClean="0"/>
              <a:t>.</a:t>
            </a:r>
            <a:r>
              <a:rPr lang="en-US" altLang="zh-CN" sz="2400" dirty="0" smtClean="0"/>
              <a:t>s. IDE4L system)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      (primary substation automation unit</a:t>
            </a:r>
            <a:r>
              <a:rPr lang="de-DE" altLang="zh-CN" sz="2400" dirty="0">
                <a:solidFill>
                  <a:prstClr val="black"/>
                </a:solidFill>
              </a:rPr>
              <a:t>(PSAU)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en-US" altLang="zh-CN" sz="2400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      (Migration, Backup-strategy etc.)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556001" y="611562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049" y="5275384"/>
            <a:ext cx="8509260" cy="898770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</a:t>
            </a:r>
            <a:r>
              <a:rPr lang="en-US" altLang="zh-CN" sz="1600" dirty="0" smtClean="0"/>
              <a:t>of </a:t>
            </a:r>
            <a:r>
              <a:rPr lang="en-US" altLang="zh-CN" sz="1600" dirty="0"/>
              <a:t>cases should be combined with the corresponding tool characteristics and personal preferences to complete the tool selection</a:t>
            </a:r>
            <a:r>
              <a:rPr lang="en-US" altLang="zh-CN" sz="1600" dirty="0" smtClean="0"/>
              <a:t>. 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functions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and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smtClean="0"/>
              <a:t>decentralized </a:t>
            </a:r>
            <a:r>
              <a:rPr lang="en-US" altLang="zh-CN" dirty="0"/>
              <a:t>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795</TotalTime>
  <Words>1830</Words>
  <Application>Microsoft Macintosh PowerPoint</Application>
  <PresentationFormat>全屏显示(4:3)</PresentationFormat>
  <Paragraphs>222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Setting</vt:lpstr>
      <vt:lpstr>Performance analysis Calculation method of dependability</vt:lpstr>
      <vt:lpstr>Protection approaches Dependability</vt:lpstr>
      <vt:lpstr>Performance analysis Centralized Automation(CA)</vt:lpstr>
      <vt:lpstr>Performance analysis IDE4L</vt:lpstr>
      <vt:lpstr>Protection approaches IED separation</vt:lpstr>
      <vt:lpstr>Protection approaches PSAU double virtualization</vt:lpstr>
      <vt:lpstr>Protection approaches PSAU migration</vt:lpstr>
      <vt:lpstr>Protection approaches IED separation &amp; PSAU migration</vt:lpstr>
      <vt:lpstr>Protection approaches DMS-backup strategy</vt:lpstr>
      <vt:lpstr>Protection approaches Bad/Missing data detection/correction</vt:lpstr>
      <vt:lpstr>Performance analysis KPI: Key Performance Indicator</vt:lpstr>
      <vt:lpstr>KPI Reliability</vt:lpstr>
      <vt:lpstr>KPI Availability</vt:lpstr>
      <vt:lpstr>KPI Availability</vt:lpstr>
      <vt:lpstr>KPI Availability</vt:lpstr>
      <vt:lpstr>KPI Availability</vt:lpstr>
      <vt:lpstr>KPI Availability</vt:lpstr>
      <vt:lpstr>KPI Availability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134</cp:revision>
  <cp:lastPrinted>2015-12-23T08:25:11Z</cp:lastPrinted>
  <dcterms:created xsi:type="dcterms:W3CDTF">2017-04-11T14:01:11Z</dcterms:created>
  <dcterms:modified xsi:type="dcterms:W3CDTF">2017-08-06T08:43:37Z</dcterms:modified>
</cp:coreProperties>
</file>